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24"/>
  </p:notesMasterIdLst>
  <p:sldIdLst>
    <p:sldId id="339" r:id="rId2"/>
    <p:sldId id="342" r:id="rId3"/>
    <p:sldId id="333" r:id="rId4"/>
    <p:sldId id="322" r:id="rId5"/>
    <p:sldId id="325" r:id="rId6"/>
    <p:sldId id="343" r:id="rId7"/>
    <p:sldId id="337" r:id="rId8"/>
    <p:sldId id="341" r:id="rId9"/>
    <p:sldId id="326" r:id="rId10"/>
    <p:sldId id="329" r:id="rId11"/>
    <p:sldId id="328" r:id="rId12"/>
    <p:sldId id="318" r:id="rId13"/>
    <p:sldId id="331" r:id="rId14"/>
    <p:sldId id="332" r:id="rId15"/>
    <p:sldId id="334" r:id="rId16"/>
    <p:sldId id="335" r:id="rId17"/>
    <p:sldId id="340" r:id="rId18"/>
    <p:sldId id="330" r:id="rId19"/>
    <p:sldId id="327" r:id="rId20"/>
    <p:sldId id="293" r:id="rId21"/>
    <p:sldId id="321" r:id="rId22"/>
    <p:sldId id="323" r:id="rId2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20" autoAdjust="0"/>
    <p:restoredTop sz="73399" autoAdjust="0"/>
  </p:normalViewPr>
  <p:slideViewPr>
    <p:cSldViewPr snapToGrid="0">
      <p:cViewPr>
        <p:scale>
          <a:sx n="100" d="100"/>
          <a:sy n="100" d="100"/>
        </p:scale>
        <p:origin x="492" y="-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9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5BC96-3480-4715-94DE-10149C65B4BF}" type="datetimeFigureOut">
              <a:rPr lang="zh-TW" altLang="en-US" smtClean="0"/>
              <a:t>2017/12/26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8C180B-36D6-4A4E-B0EC-84288F8E0E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0325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TW" sz="1200" dirty="0" smtClean="0"/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F26B9DDC-4EEC-4790-923D-64F96D22F1C6}" type="datetime1">
              <a:rPr lang="zh-TW" altLang="en-US" smtClean="0"/>
              <a:t>2017/12/26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617EA-A6CF-4558-AC15-02924CA09645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221496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TW" baseline="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1A6046BC-7915-4621-A9FA-A35EE5AFFA92}" type="datetime1">
              <a:rPr lang="zh-TW" altLang="en-US" smtClean="0"/>
              <a:pPr>
                <a:defRPr/>
              </a:pPr>
              <a:t>2017/12/26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617EA-A6CF-4558-AC15-02924CA09645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483211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TW" baseline="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1A6046BC-7915-4621-A9FA-A35EE5AFFA92}" type="datetime1">
              <a:rPr lang="zh-TW" altLang="en-US" smtClean="0"/>
              <a:pPr>
                <a:defRPr/>
              </a:pPr>
              <a:t>2017/12/26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617EA-A6CF-4558-AC15-02924CA09645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704296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TW" baseline="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1A6046BC-7915-4621-A9FA-A35EE5AFFA92}" type="datetime1">
              <a:rPr lang="zh-TW" altLang="en-US" smtClean="0"/>
              <a:pPr>
                <a:defRPr/>
              </a:pPr>
              <a:t>2017/12/26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617EA-A6CF-4558-AC15-02924CA09645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26945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TW" sz="1200" dirty="0" smtClean="0"/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F26B9DDC-4EEC-4790-923D-64F96D22F1C6}" type="datetime1">
              <a:rPr lang="zh-TW" altLang="en-US" smtClean="0"/>
              <a:t>2017/12/26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617EA-A6CF-4558-AC15-02924CA09645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339701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TW" sz="1200" dirty="0" smtClean="0"/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F26B9DDC-4EEC-4790-923D-64F96D22F1C6}" type="datetime1">
              <a:rPr lang="zh-TW" altLang="en-US" smtClean="0"/>
              <a:t>2017/12/26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617EA-A6CF-4558-AC15-02924CA09645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147055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TW" baseline="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1A6046BC-7915-4621-A9FA-A35EE5AFFA92}" type="datetime1">
              <a:rPr lang="zh-TW" altLang="en-US" smtClean="0"/>
              <a:pPr>
                <a:defRPr/>
              </a:pPr>
              <a:t>2017/12/26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617EA-A6CF-4558-AC15-02924CA09645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900767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TW" sz="1050" baseline="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1A6046BC-7915-4621-A9FA-A35EE5AFFA92}" type="datetime1">
              <a:rPr lang="zh-TW" altLang="en-US" smtClean="0"/>
              <a:pPr>
                <a:defRPr/>
              </a:pPr>
              <a:t>2017/12/26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617EA-A6CF-4558-AC15-02924CA09645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510251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TW" sz="1050" baseline="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1A6046BC-7915-4621-A9FA-A35EE5AFFA92}" type="datetime1">
              <a:rPr lang="zh-TW" altLang="en-US" smtClean="0"/>
              <a:pPr>
                <a:defRPr/>
              </a:pPr>
              <a:t>2017/12/26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617EA-A6CF-4558-AC15-02924CA09645}" type="slidenum">
              <a:rPr lang="en-US" altLang="zh-TW" smtClean="0"/>
              <a:pPr>
                <a:defRPr/>
              </a:pPr>
              <a:t>20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531747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TW" sz="1050" baseline="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1A6046BC-7915-4621-A9FA-A35EE5AFFA92}" type="datetime1">
              <a:rPr lang="zh-TW" altLang="en-US" smtClean="0"/>
              <a:pPr>
                <a:defRPr/>
              </a:pPr>
              <a:t>2017/12/26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617EA-A6CF-4558-AC15-02924CA09645}" type="slidenum">
              <a:rPr lang="en-US" altLang="zh-TW" smtClean="0"/>
              <a:pPr>
                <a:defRPr/>
              </a:pPr>
              <a:t>21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2335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TW" sz="1050" baseline="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1A6046BC-7915-4621-A9FA-A35EE5AFFA92}" type="datetime1">
              <a:rPr lang="zh-TW" altLang="en-US" smtClean="0"/>
              <a:pPr>
                <a:defRPr/>
              </a:pPr>
              <a:t>2017/12/26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617EA-A6CF-4558-AC15-02924CA09645}" type="slidenum">
              <a:rPr lang="en-US" altLang="zh-TW" smtClean="0"/>
              <a:pPr>
                <a:defRPr/>
              </a:pPr>
              <a:t>22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20529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TW" sz="1050" baseline="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1A6046BC-7915-4621-A9FA-A35EE5AFFA92}" type="datetime1">
              <a:rPr lang="zh-TW" altLang="en-US" smtClean="0"/>
              <a:pPr>
                <a:defRPr/>
              </a:pPr>
              <a:t>2017/12/26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617EA-A6CF-4558-AC15-02924CA09645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892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TW" sz="1050" baseline="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1A6046BC-7915-4621-A9FA-A35EE5AFFA92}" type="datetime1">
              <a:rPr lang="zh-TW" altLang="en-US" smtClean="0"/>
              <a:pPr>
                <a:defRPr/>
              </a:pPr>
              <a:t>2017/12/26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617EA-A6CF-4558-AC15-02924CA09645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20784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TW" baseline="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1A6046BC-7915-4621-A9FA-A35EE5AFFA92}" type="datetime1">
              <a:rPr lang="zh-TW" altLang="en-US" smtClean="0"/>
              <a:pPr>
                <a:defRPr/>
              </a:pPr>
              <a:t>2017/12/26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617EA-A6CF-4558-AC15-02924CA09645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08116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TW" baseline="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1A6046BC-7915-4621-A9FA-A35EE5AFFA92}" type="datetime1">
              <a:rPr lang="zh-TW" altLang="en-US" smtClean="0"/>
              <a:pPr>
                <a:defRPr/>
              </a:pPr>
              <a:t>2017/12/26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617EA-A6CF-4558-AC15-02924CA09645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81243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TW" baseline="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1A6046BC-7915-4621-A9FA-A35EE5AFFA92}" type="datetime1">
              <a:rPr lang="zh-TW" altLang="en-US" smtClean="0"/>
              <a:pPr>
                <a:defRPr/>
              </a:pPr>
              <a:t>2017/12/26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617EA-A6CF-4558-AC15-02924CA09645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701171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TW" sz="1050" baseline="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1A6046BC-7915-4621-A9FA-A35EE5AFFA92}" type="datetime1">
              <a:rPr lang="zh-TW" altLang="en-US" smtClean="0"/>
              <a:pPr>
                <a:defRPr/>
              </a:pPr>
              <a:t>2017/12/26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617EA-A6CF-4558-AC15-02924CA09645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680157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TW" sz="1050" baseline="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1A6046BC-7915-4621-A9FA-A35EE5AFFA92}" type="datetime1">
              <a:rPr lang="zh-TW" altLang="en-US" smtClean="0"/>
              <a:pPr>
                <a:defRPr/>
              </a:pPr>
              <a:t>2017/12/26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617EA-A6CF-4558-AC15-02924CA09645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26757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TW" sz="1050" baseline="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1A6046BC-7915-4621-A9FA-A35EE5AFFA92}" type="datetime1">
              <a:rPr lang="zh-TW" altLang="en-US" smtClean="0"/>
              <a:pPr>
                <a:defRPr/>
              </a:pPr>
              <a:t>2017/12/26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617EA-A6CF-4558-AC15-02924CA09645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86447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304800" y="381000"/>
            <a:ext cx="115824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TW" altLang="zh-TW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436035" y="488950"/>
            <a:ext cx="11247967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TW" altLang="zh-TW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828800" y="3338513"/>
            <a:ext cx="85344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TW" altLang="zh-TW" sz="1800">
              <a:solidFill>
                <a:srgbClr val="000000"/>
              </a:solidFill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14400" y="857250"/>
            <a:ext cx="103632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336800" y="3567113"/>
            <a:ext cx="72136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9C1BB-CC7F-46DA-99A5-D098110A1986}" type="datetime1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2017/12/26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790953" y="6308725"/>
            <a:ext cx="5378449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B51B4-183E-4E10-982A-F8ADEB5677EF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955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42492-EE79-40F6-99D3-4F021E9C22AE}" type="datetime1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2017/12/26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E40B2-F2AD-41DE-B708-423A882E3E6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09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12200" y="549277"/>
            <a:ext cx="2565401" cy="53943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16001" y="549277"/>
            <a:ext cx="7493001" cy="53943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EBE28-ED62-4873-9AC6-4FE5350B9595}" type="datetime1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2017/12/26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5751B-C4D5-439A-9FDB-E9D5E174AEE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180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16000" y="549276"/>
            <a:ext cx="10261600" cy="59213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016001" y="1412877"/>
            <a:ext cx="5029200" cy="45307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48401" y="1412877"/>
            <a:ext cx="5029200" cy="45307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0BB31-B9B3-4B9B-9B91-1546B443FD92}" type="datetime1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2017/12/26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C4CF7-5A6C-4E33-AF9B-9B794BC35C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07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16000" y="549276"/>
            <a:ext cx="10261600" cy="59213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1016000" y="1412877"/>
            <a:ext cx="10261600" cy="4530725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4E8B7-DE7C-434C-957D-2AE962B037C6}" type="datetime1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2017/12/26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06739-5A2B-4FCC-802F-EF5B5483D62B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103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821BB-8ED8-494E-BE36-EADEE5CE46D0}" type="datetime1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2017/12/26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417B9-C3C6-45E8-B121-E6A60661C77F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567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3F7A5-D921-4307-AC71-0F32C57B182D}" type="datetime1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2017/12/26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B5D36-B64F-491A-913F-77E371D2C53B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485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016001" y="1412877"/>
            <a:ext cx="50292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48401" y="1412877"/>
            <a:ext cx="50292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FBBB9-3F57-4C5C-A141-24853308D6E4}" type="datetime1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2017/12/26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F3CAA-E36D-414D-8A16-B907A847104A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9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2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2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E8E29-0FAA-4A84-A867-9DDF23519EBB}" type="datetime1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2017/12/26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National Cheng Kung University CSIE Computer &amp; Internet Architecture Lab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D90CF-0DEC-452B-AC18-876881A061F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506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C9F8F-E5DD-44A0-AE53-8028C9648465}" type="datetime1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2017/12/26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National Cheng Kung University CSIE Computer &amp; Internet Architecture Lab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557EE-1DC8-4293-B19C-2AA58BACF48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741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47B45-F4A3-4B7A-B411-23D3909100BB}" type="datetime1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2017/12/26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National Cheng Kung University CSIE Computer &amp; Internet Architecture Lab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CF7CB-F6C0-4775-8B17-98D96A821756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269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4" y="273052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C103A-7B23-4101-8625-5AA411B56A56}" type="datetime1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2017/12/26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7FF8E-2AC2-477B-9E3E-1CB902FB37B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677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8E8D5-71F9-4EFF-BFF0-D3F5F7879285}" type="datetime1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2017/12/26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44DF27-ED14-460D-8324-C1EC5161D69B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812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16000" y="549276"/>
            <a:ext cx="10261600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000" y="1412877"/>
            <a:ext cx="10261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6000" y="6308725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5F67B6-7072-453E-B5EA-18AA5A4F196E}" type="datetime1">
              <a:rPr lang="zh-TW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2017/12/26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90952" y="6284913"/>
            <a:ext cx="528108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>
                <a:solidFill>
                  <a:srgbClr val="000000"/>
                </a:solidFill>
              </a:rPr>
              <a:t>National Cheng Kung University CSIE Computer &amp; Internet Architecture Lab 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308725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782ACD-CE97-4268-B79B-28FB090A210E}" type="slidenum">
              <a:rPr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224368" y="212725"/>
            <a:ext cx="11764433" cy="6096000"/>
            <a:chOff x="106" y="28"/>
            <a:chExt cx="5558" cy="3840"/>
          </a:xfrm>
        </p:grpSpPr>
        <p:sp>
          <p:nvSpPr>
            <p:cNvPr id="99336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TW" altLang="zh-TW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9337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TW" altLang="en-US" sz="18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9541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24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18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1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42952" y="549276"/>
            <a:ext cx="10534648" cy="592138"/>
          </a:xfrm>
        </p:spPr>
        <p:txBody>
          <a:bodyPr/>
          <a:lstStyle/>
          <a:p>
            <a:r>
              <a:rPr lang="en-US" altLang="zh-TW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insert_a_nodeB</a:t>
            </a:r>
            <a:endParaRPr lang="zh-TW" alt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solidFill>
                  <a:srgbClr val="000000"/>
                </a:solidFill>
              </a:rPr>
              <a:t>National Cheng Kung University CSIE Computer &amp; Internet Architecture Lab 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742952" y="1358673"/>
            <a:ext cx="55816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node </a:t>
            </a: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*insert_a_node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(node *head, node *p)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node *t=head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if(p==NULL) return head;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if(head == NULL) return p;</a:t>
            </a:r>
          </a:p>
          <a:p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(p-&gt;data </a:t>
            </a:r>
            <a:r>
              <a:rPr lang="en-US" altLang="zh-TW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head-&gt;data</a:t>
            </a:r>
            <a:r>
              <a:rPr lang="zh-TW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head</a:t>
            </a:r>
            <a:r>
              <a:rPr lang="zh-TW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TW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 (p-&gt;data &lt;= head-&gt;data){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p-&gt;next = head;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return p;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660189" y="2165469"/>
            <a:ext cx="561741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(t-&gt;next !=NULL &amp;&amp; 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-&gt;next-&gt;data </a:t>
            </a:r>
            <a:r>
              <a:rPr lang="zh-TW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p-&gt;data)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t = t-&gt;next;</a:t>
            </a:r>
          </a:p>
          <a:p>
            <a:r>
              <a:rPr lang="en-US" altLang="zh-TW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if(t-&gt;next!=NULL &amp;&amp;</a:t>
            </a:r>
          </a:p>
          <a:p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TW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t-&gt;next-&gt;data == p-&gt;data) </a:t>
            </a:r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zh-TW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r>
              <a:rPr lang="en-US" altLang="zh-TW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-&gt;next = t-&gt;next; 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-&gt;next = p;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head;</a:t>
            </a:r>
          </a:p>
          <a:p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8680453" y="183625"/>
            <a:ext cx="2698748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typedef struct node {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int data;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struct node *next;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node</a:t>
            </a:r>
            <a:r>
              <a:rPr lang="zh-TW" alt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TW" altLang="en-US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533776" y="5649921"/>
            <a:ext cx="5241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calling: head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insert_a_node(head, p);</a:t>
            </a:r>
          </a:p>
        </p:txBody>
      </p:sp>
    </p:spTree>
    <p:extLst>
      <p:ext uri="{BB962C8B-B14F-4D97-AF65-F5344CB8AC3E}">
        <p14:creationId xmlns:p14="http://schemas.microsoft.com/office/powerpoint/2010/main" val="104606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delete_a_node-1</a:t>
            </a:r>
            <a:endParaRPr lang="zh-TW" alt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5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7FFEFF-C360-4398-BE33-C2B5776B2F84}" type="slidenum">
              <a:rPr lang="en-US" altLang="zh-TW" smtClean="0">
                <a:ea typeface="新細明體" charset="-120"/>
              </a:rPr>
              <a:pPr/>
              <a:t>10</a:t>
            </a:fld>
            <a:endParaRPr lang="en-US" altLang="zh-TW">
              <a:ea typeface="新細明體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33941" y="1336187"/>
            <a:ext cx="1009125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 *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delete_a_node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(node **head,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d)</a:t>
            </a:r>
          </a:p>
          <a:p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  </a:t>
            </a:r>
          </a:p>
          <a:p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node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*t=*head, *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=NULL, *p;			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calling: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p = </a:t>
            </a:r>
            <a:r>
              <a:rPr lang="en-US" altLang="zh-TW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search_a_list</a:t>
            </a:r>
            <a:r>
              <a:rPr lang="en-US" altLang="zh-TW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(t, d);	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delete_a_node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(&amp;head, data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while (t != NULL &amp;&amp; t-&gt;data != d){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if(t-&gt;data &gt;d) return NULL;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t;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t = t -&gt; next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if(t==NULL) {return NULL;}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if(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==NULL) {*head = t-&gt;next; t-&gt;next=NULL;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return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t;}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-&gt;next = t-&gt;next;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t-&gt;next=NULL;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return t;</a:t>
            </a:r>
          </a:p>
          <a:p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442311"/>
      </p:ext>
    </p:extLst>
  </p:cSld>
  <p:clrMapOvr>
    <a:masterClrMapping/>
  </p:clrMapOvr>
  <p:transition advTm="26287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delete_a_node-1</a:t>
            </a:r>
            <a:endParaRPr lang="zh-TW" alt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5018174" y="6367960"/>
            <a:ext cx="5281083" cy="457200"/>
          </a:xfrm>
          <a:noFill/>
        </p:spPr>
        <p:txBody>
          <a:bodyPr/>
          <a:lstStyle/>
          <a:p>
            <a:r>
              <a:rPr lang="en-US" altLang="zh-TW" dirty="0">
                <a:ea typeface="新細明體" charset="-120"/>
              </a:rPr>
              <a:t>National Cheng Kung University CSIE Computer &amp; Internet Architecture Lab </a:t>
            </a:r>
          </a:p>
        </p:txBody>
      </p:sp>
      <p:sp>
        <p:nvSpPr>
          <p:cNvPr id="5125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7FFEFF-C360-4398-BE33-C2B5776B2F84}" type="slidenum">
              <a:rPr lang="en-US" altLang="zh-TW" smtClean="0">
                <a:ea typeface="新細明體" charset="-120"/>
              </a:rPr>
              <a:pPr/>
              <a:t>11</a:t>
            </a:fld>
            <a:endParaRPr lang="en-US" altLang="zh-TW">
              <a:ea typeface="新細明體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16000" y="1812225"/>
            <a:ext cx="6756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 *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search_a_list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(node *head,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d)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node *t=head, *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=NULL;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while (t != NULL &amp;&amp; t-&gt;data != d){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if(t-&gt;data &gt;d) return NULL;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t = t -&gt; next;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return t;</a:t>
            </a:r>
          </a:p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272751"/>
      </p:ext>
    </p:extLst>
  </p:cSld>
  <p:clrMapOvr>
    <a:masterClrMapping/>
  </p:clrMapOvr>
  <p:transition advTm="26287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delete_a_nodeA</a:t>
            </a:r>
            <a:endParaRPr lang="zh-TW" alt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頁尾版面配置區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>
                <a:ea typeface="新細明體" charset="-120"/>
              </a:rPr>
              <a:t>National Cheng Kung University CSIE Computer &amp; Internet Architecture Lab </a:t>
            </a:r>
          </a:p>
        </p:txBody>
      </p:sp>
      <p:sp>
        <p:nvSpPr>
          <p:cNvPr id="5125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7FFEFF-C360-4398-BE33-C2B5776B2F84}" type="slidenum">
              <a:rPr lang="en-US" altLang="zh-TW" smtClean="0">
                <a:ea typeface="新細明體" charset="-120"/>
              </a:rPr>
              <a:pPr/>
              <a:t>12</a:t>
            </a:fld>
            <a:endParaRPr lang="en-US" altLang="zh-TW">
              <a:ea typeface="新細明體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16000" y="1422286"/>
            <a:ext cx="7366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 *delete_a_nodeA(node **head, int d)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node **t=head, *p</a:t>
            </a:r>
            <a:r>
              <a:rPr lang="zh-TW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TW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while (*t != NULL &amp;&amp; (*t)-&gt;data != d){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t = &amp;((*t) -&gt; next);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if(*t==NULL) {return NULL;}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if(t==head) {*head = (*t)-&gt;next; (*t)-&gt;next=NULL; return *t;}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 = *t;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*t = (*t)-&gt;next;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return p;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calling: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delete_a_nodeA(&amp;head, data);</a:t>
            </a:r>
          </a:p>
        </p:txBody>
      </p:sp>
      <p:sp>
        <p:nvSpPr>
          <p:cNvPr id="6" name="矩形 5"/>
          <p:cNvSpPr/>
          <p:nvPr/>
        </p:nvSpPr>
        <p:spPr>
          <a:xfrm>
            <a:off x="8680453" y="183625"/>
            <a:ext cx="2698748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typedef struct node {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int data;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struct node *next;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node</a:t>
            </a:r>
            <a:r>
              <a:rPr lang="zh-TW" alt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TW" altLang="en-US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466539"/>
      </p:ext>
    </p:extLst>
  </p:cSld>
  <p:clrMapOvr>
    <a:masterClrMapping/>
  </p:clrMapOvr>
  <p:transition advTm="26287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dummy_insert_a_node</a:t>
            </a:r>
            <a:endParaRPr lang="zh-TW" alt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頁尾版面配置區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>
                <a:ea typeface="新細明體" charset="-120"/>
              </a:rPr>
              <a:t>National Cheng Kung University CSIE Computer &amp; Internet Architecture Lab </a:t>
            </a:r>
          </a:p>
        </p:txBody>
      </p:sp>
      <p:sp>
        <p:nvSpPr>
          <p:cNvPr id="5125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7FFEFF-C360-4398-BE33-C2B5776B2F84}" type="slidenum">
              <a:rPr lang="en-US" altLang="zh-TW" smtClean="0">
                <a:ea typeface="新細明體" charset="-120"/>
              </a:rPr>
              <a:pPr/>
              <a:t>13</a:t>
            </a:fld>
            <a:endParaRPr lang="en-US" altLang="zh-TW">
              <a:ea typeface="新細明體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18410" y="1141414"/>
            <a:ext cx="6096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zh-TW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dummy_insert_a_node(node *dh, node *p)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node *t=dh</a:t>
            </a:r>
            <a:r>
              <a:rPr lang="zh-TW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TW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if(p==NULL) return;</a:t>
            </a:r>
          </a:p>
          <a:p>
            <a:endParaRPr lang="zh-TW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while (t-&gt;next !=NULL &amp;&amp; t-&gt;next-&gt;data &lt; p-&gt;data)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t = t-&gt;next;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p-&gt;next = t-&gt;next; 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t-&gt;next = p;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return;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==========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calling: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 = insert_a_node(head, p);</a:t>
            </a:r>
          </a:p>
        </p:txBody>
      </p:sp>
      <p:sp>
        <p:nvSpPr>
          <p:cNvPr id="6" name="矩形 5"/>
          <p:cNvSpPr/>
          <p:nvPr/>
        </p:nvSpPr>
        <p:spPr>
          <a:xfrm>
            <a:off x="8680453" y="183625"/>
            <a:ext cx="2698748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typedef struct node {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int data;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struct node *next;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node</a:t>
            </a:r>
            <a:r>
              <a:rPr lang="zh-TW" alt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TW" altLang="en-US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157796"/>
      </p:ext>
    </p:extLst>
  </p:cSld>
  <p:clrMapOvr>
    <a:masterClrMapping/>
  </p:clrMapOvr>
  <p:transition advTm="26287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duplicate</a:t>
            </a:r>
            <a:endParaRPr lang="zh-TW" alt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頁尾版面配置區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>
                <a:ea typeface="新細明體" charset="-120"/>
              </a:rPr>
              <a:t>National Cheng Kung University CSIE Computer &amp; Internet Architecture Lab </a:t>
            </a:r>
          </a:p>
        </p:txBody>
      </p:sp>
      <p:sp>
        <p:nvSpPr>
          <p:cNvPr id="5125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7FFEFF-C360-4398-BE33-C2B5776B2F84}" type="slidenum">
              <a:rPr lang="en-US" altLang="zh-TW" smtClean="0">
                <a:ea typeface="新細明體" charset="-120"/>
              </a:rPr>
              <a:pPr/>
              <a:t>14</a:t>
            </a:fld>
            <a:endParaRPr lang="en-US" altLang="zh-TW">
              <a:ea typeface="新細明體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30441" y="1345055"/>
            <a:ext cx="668554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 *duplicate(node *h)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node *t=NULL, *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newh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=NULL, *tail;</a:t>
            </a:r>
          </a:p>
          <a:p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while (h !=NULL){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t=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create_a_node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(h-&gt;data);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if(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newh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==NULL) {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newh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=tail=t;}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else{tail-&gt;next = t;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tail=tail-&gt;next;}//tail=tail&gt;next=t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h = h-&gt;next;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return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newh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calling: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= merge(h1);</a:t>
            </a:r>
            <a:endParaRPr lang="zh-TW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587604"/>
      </p:ext>
    </p:extLst>
  </p:cSld>
  <p:clrMapOvr>
    <a:masterClrMapping/>
  </p:clrMapOvr>
  <p:transition advTm="26287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Merge</a:t>
            </a:r>
            <a:endParaRPr lang="zh-TW" alt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16000" y="1232757"/>
            <a:ext cx="10528300" cy="5269643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000" dirty="0"/>
              <a:t>node *merge1(node *h1, node *h2)		</a:t>
            </a:r>
            <a:r>
              <a:rPr lang="en-US" altLang="zh-TW" sz="2000" dirty="0" smtClean="0"/>
              <a:t>			calling</a:t>
            </a:r>
            <a:r>
              <a:rPr lang="en-US" altLang="zh-TW" sz="2000" dirty="0"/>
              <a:t>:</a:t>
            </a:r>
          </a:p>
          <a:p>
            <a:pPr marL="0" indent="0">
              <a:buNone/>
            </a:pPr>
            <a:r>
              <a:rPr lang="en-US" altLang="zh-TW" sz="2000" dirty="0"/>
              <a:t>{					</a:t>
            </a:r>
            <a:r>
              <a:rPr lang="en-US" altLang="zh-TW" sz="2000" dirty="0" smtClean="0"/>
              <a:t>			head </a:t>
            </a:r>
            <a:r>
              <a:rPr lang="en-US" altLang="zh-TW" sz="2000" dirty="0"/>
              <a:t>= merge1(h1,h2);</a:t>
            </a:r>
          </a:p>
          <a:p>
            <a:pPr marL="0" indent="0">
              <a:buNone/>
            </a:pPr>
            <a:r>
              <a:rPr lang="en-US" altLang="zh-TW" sz="2000" dirty="0"/>
              <a:t>    node *t, *</a:t>
            </a:r>
            <a:r>
              <a:rPr lang="en-US" altLang="zh-TW" sz="2000" dirty="0" err="1"/>
              <a:t>newh</a:t>
            </a:r>
            <a:r>
              <a:rPr lang="en-US" altLang="zh-TW" sz="2000" dirty="0"/>
              <a:t>=NULL, *tail;		</a:t>
            </a:r>
            <a:r>
              <a:rPr lang="en-US" altLang="zh-TW" sz="2000" dirty="0" smtClean="0"/>
              <a:t>			How </a:t>
            </a:r>
            <a:r>
              <a:rPr lang="en-US" altLang="zh-TW" sz="2000" dirty="0"/>
              <a:t>to improve the speed?</a:t>
            </a:r>
          </a:p>
          <a:p>
            <a:pPr marL="0" indent="0">
              <a:buNone/>
            </a:pPr>
            <a:r>
              <a:rPr lang="en-US" altLang="zh-TW" sz="2000" dirty="0"/>
              <a:t>    while (h1 !=NULL &amp;&amp; h2!=NULL){</a:t>
            </a:r>
          </a:p>
          <a:p>
            <a:pPr marL="0" indent="0">
              <a:buNone/>
            </a:pPr>
            <a:r>
              <a:rPr lang="en-US" altLang="zh-TW" sz="2000" dirty="0"/>
              <a:t>          if(h1-&gt;data &lt; h2-&gt;data){</a:t>
            </a:r>
          </a:p>
          <a:p>
            <a:pPr marL="0" indent="0">
              <a:buNone/>
            </a:pPr>
            <a:r>
              <a:rPr lang="en-US" altLang="zh-TW" sz="2000" dirty="0"/>
              <a:t>              t= h1; h1=h1-&gt;next; t-&gt;next=NULL;</a:t>
            </a:r>
          </a:p>
          <a:p>
            <a:pPr marL="0" indent="0">
              <a:buNone/>
            </a:pPr>
            <a:r>
              <a:rPr lang="en-US" altLang="zh-TW" sz="2000" dirty="0"/>
              <a:t>          } else </a:t>
            </a:r>
            <a:r>
              <a:rPr lang="en-US" altLang="zh-TW" sz="2000" dirty="0" smtClean="0"/>
              <a:t>{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t</a:t>
            </a:r>
            <a:r>
              <a:rPr lang="en-US" altLang="zh-TW" sz="2000" dirty="0"/>
              <a:t>= h2; h2=h2-&gt;next; t-&gt;next=NULL</a:t>
            </a:r>
            <a:r>
              <a:rPr lang="en-US" altLang="zh-TW" sz="2000" dirty="0" smtClean="0"/>
              <a:t>;</a:t>
            </a:r>
            <a:r>
              <a:rPr lang="zh-TW" altLang="en-US" sz="2000" dirty="0" smtClean="0"/>
              <a:t>    </a:t>
            </a:r>
            <a:r>
              <a:rPr lang="en-US" altLang="zh-TW" sz="2000" dirty="0" smtClean="0"/>
              <a:t>}</a:t>
            </a: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/>
              <a:t>          if(</a:t>
            </a:r>
            <a:r>
              <a:rPr lang="en-US" altLang="zh-TW" sz="2000" dirty="0" err="1"/>
              <a:t>newh</a:t>
            </a:r>
            <a:r>
              <a:rPr lang="en-US" altLang="zh-TW" sz="2000" dirty="0"/>
              <a:t> == NULL) </a:t>
            </a:r>
            <a:r>
              <a:rPr lang="en-US" altLang="zh-TW" sz="2000" dirty="0" err="1"/>
              <a:t>newh</a:t>
            </a:r>
            <a:r>
              <a:rPr lang="en-US" altLang="zh-TW" sz="2000" dirty="0"/>
              <a:t> = tail= t;</a:t>
            </a:r>
          </a:p>
          <a:p>
            <a:pPr marL="0" indent="0">
              <a:buNone/>
            </a:pPr>
            <a:r>
              <a:rPr lang="en-US" altLang="zh-TW" sz="2000" dirty="0"/>
              <a:t>          else {tail-&gt;next = t; tail=t;}</a:t>
            </a:r>
          </a:p>
          <a:p>
            <a:pPr marL="0" indent="0">
              <a:buNone/>
            </a:pPr>
            <a:r>
              <a:rPr lang="en-US" altLang="zh-TW" sz="2000" dirty="0"/>
              <a:t>     }</a:t>
            </a:r>
          </a:p>
          <a:p>
            <a:pPr marL="0" indent="0">
              <a:buNone/>
            </a:pPr>
            <a:r>
              <a:rPr lang="en-US" altLang="zh-TW" sz="2000" dirty="0"/>
              <a:t>    if(h1!=NULL) tail-&gt;next = h1}; </a:t>
            </a:r>
          </a:p>
          <a:p>
            <a:pPr marL="0" indent="0">
              <a:buNone/>
            </a:pPr>
            <a:r>
              <a:rPr lang="en-US" altLang="zh-TW" sz="2000" dirty="0"/>
              <a:t>    if(h2!=NULL) tail-&gt;next = h2}; </a:t>
            </a:r>
          </a:p>
          <a:p>
            <a:pPr marL="0" indent="0">
              <a:buNone/>
            </a:pPr>
            <a:r>
              <a:rPr lang="en-US" altLang="zh-TW" sz="2000" dirty="0"/>
              <a:t>    return </a:t>
            </a:r>
            <a:r>
              <a:rPr lang="en-US" altLang="zh-TW" sz="2000" dirty="0" err="1"/>
              <a:t>newh</a:t>
            </a:r>
            <a:r>
              <a:rPr lang="en-US" altLang="zh-TW" sz="2000" dirty="0"/>
              <a:t>;</a:t>
            </a:r>
          </a:p>
          <a:p>
            <a:pPr marL="0" indent="0">
              <a:buNone/>
            </a:pPr>
            <a:r>
              <a:rPr lang="en-US" altLang="zh-TW" sz="2000" dirty="0"/>
              <a:t>}</a:t>
            </a:r>
          </a:p>
          <a:p>
            <a:endParaRPr lang="en-US" altLang="zh-TW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5627948" y="6311900"/>
            <a:ext cx="3960812" cy="457200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15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2383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Merge2</a:t>
            </a:r>
            <a:endParaRPr lang="zh-TW" alt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16000" y="1232757"/>
            <a:ext cx="8966200" cy="4530725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000" dirty="0"/>
              <a:t>node * merge2(node *h1, node *h2)                          calling:</a:t>
            </a:r>
          </a:p>
          <a:p>
            <a:pPr marL="0" indent="0">
              <a:buNone/>
            </a:pPr>
            <a:r>
              <a:rPr lang="en-US" altLang="zh-TW" sz="2000" dirty="0"/>
              <a:t>{					            head = </a:t>
            </a:r>
            <a:r>
              <a:rPr lang="en-US" altLang="zh-TW" sz="2000" dirty="0" smtClean="0"/>
              <a:t>merge2(h1, h2</a:t>
            </a:r>
            <a:r>
              <a:rPr lang="en-US" altLang="zh-TW" sz="2000" dirty="0"/>
              <a:t>)</a:t>
            </a:r>
          </a:p>
          <a:p>
            <a:pPr marL="0" indent="0">
              <a:buNone/>
            </a:pPr>
            <a:r>
              <a:rPr lang="en-US" altLang="zh-TW" sz="2000" dirty="0"/>
              <a:t>    node *t</a:t>
            </a:r>
            <a:r>
              <a:rPr lang="en-US" altLang="zh-TW" sz="2000" dirty="0" smtClean="0"/>
              <a:t>;</a:t>
            </a: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/>
              <a:t>    </a:t>
            </a:r>
            <a:r>
              <a:rPr lang="en-US" altLang="zh-TW" sz="2800" dirty="0"/>
              <a:t>while (h1 !=NULL){</a:t>
            </a:r>
          </a:p>
          <a:p>
            <a:pPr marL="0" indent="0">
              <a:buNone/>
            </a:pPr>
            <a:r>
              <a:rPr lang="en-US" altLang="zh-TW" sz="2800" dirty="0"/>
              <a:t>          t = h1;</a:t>
            </a:r>
          </a:p>
          <a:p>
            <a:pPr marL="0" indent="0">
              <a:buNone/>
            </a:pPr>
            <a:r>
              <a:rPr lang="en-US" altLang="zh-TW" sz="2800" dirty="0"/>
              <a:t>          h1 = h1-&gt;next;</a:t>
            </a:r>
          </a:p>
          <a:p>
            <a:pPr marL="0" indent="0">
              <a:buNone/>
            </a:pPr>
            <a:r>
              <a:rPr lang="en-US" altLang="zh-TW" sz="2800" dirty="0"/>
              <a:t>          t-&gt;next = NULL;</a:t>
            </a:r>
          </a:p>
          <a:p>
            <a:pPr marL="0" indent="0">
              <a:buNone/>
            </a:pPr>
            <a:r>
              <a:rPr lang="en-US" altLang="zh-TW" sz="2800" dirty="0"/>
              <a:t>          h2 = </a:t>
            </a:r>
            <a:r>
              <a:rPr lang="en-US" altLang="zh-TW" sz="2800" dirty="0" err="1"/>
              <a:t>insert_a_node</a:t>
            </a:r>
            <a:r>
              <a:rPr lang="en-US" altLang="zh-TW" sz="2800" dirty="0"/>
              <a:t>(h2, t);</a:t>
            </a:r>
          </a:p>
          <a:p>
            <a:pPr marL="0" indent="0">
              <a:buNone/>
            </a:pPr>
            <a:r>
              <a:rPr lang="en-US" altLang="zh-TW" sz="2800" dirty="0"/>
              <a:t>    </a:t>
            </a:r>
            <a:r>
              <a:rPr lang="en-US" altLang="zh-TW" sz="2800" dirty="0" smtClean="0"/>
              <a:t>}</a:t>
            </a:r>
            <a:endParaRPr lang="en-US" altLang="zh-TW" sz="2800" dirty="0"/>
          </a:p>
          <a:p>
            <a:pPr marL="0" indent="0">
              <a:buNone/>
            </a:pPr>
            <a:r>
              <a:rPr lang="en-US" altLang="zh-TW" sz="2000" dirty="0"/>
              <a:t>    return h2;</a:t>
            </a:r>
          </a:p>
          <a:p>
            <a:pPr marL="0" indent="0">
              <a:buNone/>
            </a:pPr>
            <a:r>
              <a:rPr lang="en-US" altLang="zh-TW" sz="2000" dirty="0" smtClean="0"/>
              <a:t>}</a:t>
            </a:r>
            <a:endParaRPr lang="en-US" altLang="zh-TW" dirty="0"/>
          </a:p>
          <a:p>
            <a:endParaRPr lang="en-US" altLang="zh-TW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16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0709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insert_a_node_DLL</a:t>
            </a:r>
            <a:endParaRPr lang="zh-TW" alt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solidFill>
                  <a:srgbClr val="000000"/>
                </a:solidFill>
              </a:rPr>
              <a:t>National Cheng Kung University CSIE Computer &amp; Internet Architecture Lab 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335493" y="1382048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doubly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linked list (DLL)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 *insert_a_nodeDLL(node *head, node *p)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node *t=head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if(p==NULL) return head;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if(head == NULL) return p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 (p-&gt;data &lt;= head-&gt;data){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p-&gt;next = head; head-&gt;prev = p;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return p;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962649" y="2296766"/>
            <a:ext cx="577850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while (t-&gt;next !=NULL &amp;&amp; 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-&gt;next-&gt;data &lt; p-&gt;data)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t-&gt;next;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zh-TW" alt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-&gt;next = t-&gt;next; 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zh-TW" alt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-&gt;next = p;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zh-TW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TW" alt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-&gt;prev=t;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zh-TW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if(p-&gt;next != NULL) p-&gt;next -&gt;prev =p;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return head;</a:t>
            </a:r>
          </a:p>
          <a:p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747000" y="183625"/>
            <a:ext cx="3632201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typedef struct node {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int data;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struct node </a:t>
            </a:r>
            <a:r>
              <a:rPr lang="zh-TW" alt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*next</a:t>
            </a:r>
            <a:r>
              <a:rPr lang="en-US" altLang="zh-TW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*</a:t>
            </a:r>
            <a:r>
              <a:rPr lang="en-US" altLang="zh-TW" sz="2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</a:t>
            </a:r>
            <a:r>
              <a:rPr lang="zh-TW" alt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TW" altLang="en-US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node</a:t>
            </a:r>
            <a:r>
              <a:rPr lang="zh-TW" alt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TW" altLang="en-US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50852" y="5903695"/>
            <a:ext cx="6680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calling: head </a:t>
            </a:r>
            <a:r>
              <a:rPr lang="zh-TW" altLang="en-US" sz="2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insert_a_nodeDLL(head, p);</a:t>
            </a:r>
            <a:endParaRPr lang="zh-TW" altLang="en-US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71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delete_a_nodeDLL</a:t>
            </a:r>
            <a:endParaRPr lang="zh-TW" alt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頁尾版面配置區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>
                <a:ea typeface="新細明體" charset="-120"/>
              </a:rPr>
              <a:t>National Cheng Kung University CSIE Computer &amp; Internet Architecture Lab </a:t>
            </a:r>
          </a:p>
        </p:txBody>
      </p:sp>
      <p:sp>
        <p:nvSpPr>
          <p:cNvPr id="5125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7FFEFF-C360-4398-BE33-C2B5776B2F84}" type="slidenum">
              <a:rPr lang="en-US" altLang="zh-TW" smtClean="0">
                <a:ea typeface="新細明體" charset="-120"/>
              </a:rPr>
              <a:pPr/>
              <a:t>18</a:t>
            </a:fld>
            <a:endParaRPr lang="en-US" altLang="zh-TW">
              <a:ea typeface="新細明體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16000" y="1312506"/>
            <a:ext cx="6096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 *delete_a_nodeDLL(node **head, int d)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node *t=*head</a:t>
            </a:r>
            <a:r>
              <a:rPr lang="zh-TW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TW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while (t != NULL &amp;&amp; t-&gt;data != d){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if(t-&gt;data &gt;d) return NULL;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t = t -&gt; next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if(t==NULL) {return NULL;}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if(t == *head) *head = t-&gt;next;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 (t-&gt;prev !=NULL) t-&gt;prev-&gt;next;=t-&gt;next;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 (t-&gt;next!=NULL) t-&gt;next-&gt;prev=t-&gt;prev;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t-&gt;next=t-&gt;prev=NULL;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return t;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calling:</a:t>
            </a:r>
          </a:p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delete_a_node(&amp;head, data);</a:t>
            </a:r>
          </a:p>
        </p:txBody>
      </p:sp>
    </p:spTree>
    <p:extLst>
      <p:ext uri="{BB962C8B-B14F-4D97-AF65-F5344CB8AC3E}">
        <p14:creationId xmlns:p14="http://schemas.microsoft.com/office/powerpoint/2010/main" val="3548547311"/>
      </p:ext>
    </p:extLst>
  </p:cSld>
  <p:clrMapOvr>
    <a:masterClrMapping/>
  </p:clrMapOvr>
  <p:transition advTm="26287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delete_a_node_dummy_DLL</a:t>
            </a:r>
            <a:endParaRPr lang="zh-TW" alt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5018174" y="6367960"/>
            <a:ext cx="5281083" cy="457200"/>
          </a:xfrm>
          <a:noFill/>
        </p:spPr>
        <p:txBody>
          <a:bodyPr/>
          <a:lstStyle/>
          <a:p>
            <a:r>
              <a:rPr lang="en-US" altLang="zh-TW" dirty="0">
                <a:ea typeface="新細明體" charset="-120"/>
              </a:rPr>
              <a:t>National Cheng Kung University CSIE Computer &amp; Internet Architecture Lab </a:t>
            </a:r>
          </a:p>
        </p:txBody>
      </p:sp>
      <p:sp>
        <p:nvSpPr>
          <p:cNvPr id="5125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7FFEFF-C360-4398-BE33-C2B5776B2F84}" type="slidenum">
              <a:rPr lang="en-US" altLang="zh-TW" smtClean="0">
                <a:ea typeface="新細明體" charset="-120"/>
              </a:rPr>
              <a:pPr/>
              <a:t>19</a:t>
            </a:fld>
            <a:endParaRPr lang="en-US" altLang="zh-TW">
              <a:ea typeface="新細明體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16000" y="1306899"/>
            <a:ext cx="6756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 *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delete_a_node_dummy_DLL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(node *head,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d)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node *t=head, *p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while (t-&gt;next != NULL &amp;&amp; t-&gt;next-&gt;data != d){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if(t-&gt;next-&gt;data &gt; d) return NULL;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t = t -&gt; next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if(t-&gt;next==NULL) return NULL;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 = t-&gt;next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t-&gt;next = t-&gt;next-&gt;next;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 (t-&gt;next!=NULL) t-&gt;next-&gt;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=t;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p-&gt;next=p-&gt;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=NULL;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return p;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calling: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delete_a_node_dummy_DLL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(head, data);</a:t>
            </a:r>
            <a:endParaRPr lang="zh-TW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146839"/>
      </p:ext>
    </p:extLst>
  </p:cSld>
  <p:clrMapOvr>
    <a:masterClrMapping/>
  </p:clrMapOvr>
  <p:transition advTm="26287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42952" y="549276"/>
            <a:ext cx="10534648" cy="592138"/>
          </a:xfrm>
        </p:spPr>
        <p:txBody>
          <a:bodyPr/>
          <a:lstStyle/>
          <a:p>
            <a:r>
              <a:rPr lang="en-US" altLang="zh-TW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insert_a_node</a:t>
            </a:r>
            <a:endParaRPr lang="zh-TW" alt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solidFill>
                  <a:srgbClr val="000000"/>
                </a:solidFill>
              </a:rPr>
              <a:t>National Cheng Kung University CSIE Computer &amp; Internet Architecture Lab 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742952" y="1358673"/>
            <a:ext cx="55816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node </a:t>
            </a: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*insert_a_node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(node *head, node *p)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node *t=head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if(p==NULL) return head;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if(head == NULL) return p;</a:t>
            </a:r>
          </a:p>
          <a:p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 (p-&gt;data &lt;= head-&gt;data){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p-&gt;next = head;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return p;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660189" y="2165469"/>
            <a:ext cx="453791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(t-&gt;next !=NULL &amp;&amp; 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-&gt;next-&gt;data </a:t>
            </a:r>
            <a:r>
              <a:rPr lang="zh-TW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p-&gt;data)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t = t-&gt;next;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-&gt;next = t-&gt;next; 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-&gt;next = p;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head;</a:t>
            </a:r>
          </a:p>
          <a:p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8680453" y="183625"/>
            <a:ext cx="2698748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typedef struct node {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int data;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struct node *next;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node</a:t>
            </a:r>
            <a:r>
              <a:rPr lang="zh-TW" alt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TW" altLang="en-US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533776" y="5649921"/>
            <a:ext cx="5241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calling: head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insert_a_node(head, p);</a:t>
            </a:r>
          </a:p>
        </p:txBody>
      </p:sp>
    </p:spTree>
    <p:extLst>
      <p:ext uri="{BB962C8B-B14F-4D97-AF65-F5344CB8AC3E}">
        <p14:creationId xmlns:p14="http://schemas.microsoft.com/office/powerpoint/2010/main" val="349391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BST_insert_a_node</a:t>
            </a:r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頁尾版面配置區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>
                <a:ea typeface="新細明體" charset="-120"/>
              </a:rPr>
              <a:t>National Cheng Kung University CSIE Computer &amp; Internet Architecture Lab </a:t>
            </a:r>
          </a:p>
        </p:txBody>
      </p:sp>
      <p:sp>
        <p:nvSpPr>
          <p:cNvPr id="5125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7FFEFF-C360-4398-BE33-C2B5776B2F84}" type="slidenum">
              <a:rPr lang="en-US" altLang="zh-TW" smtClean="0">
                <a:ea typeface="新細明體" charset="-120"/>
              </a:rPr>
              <a:pPr/>
              <a:t>20</a:t>
            </a:fld>
            <a:endParaRPr lang="en-US" altLang="zh-TW">
              <a:ea typeface="新細明體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87402" y="1301880"/>
            <a:ext cx="60071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node *BS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_insert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_a_node(node *root, int d)</a:t>
            </a:r>
          </a:p>
          <a:p>
            <a:pPr>
              <a:lnSpc>
                <a:spcPts val="2400"/>
              </a:lnSpc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pPr>
              <a:lnSpc>
                <a:spcPts val="2400"/>
              </a:lnSpc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node *t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400"/>
              </a:lnSpc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if(root==NULL){</a:t>
            </a:r>
          </a:p>
          <a:p>
            <a:pPr>
              <a:lnSpc>
                <a:spcPts val="2400"/>
              </a:lnSpc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return create_a_BST_node(data);</a:t>
            </a:r>
          </a:p>
          <a:p>
            <a:pPr>
              <a:lnSpc>
                <a:spcPts val="2400"/>
              </a:lnSpc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>
              <a:lnSpc>
                <a:spcPts val="2400"/>
              </a:lnSpc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 = root;</a:t>
            </a:r>
          </a:p>
          <a:p>
            <a:pPr>
              <a:lnSpc>
                <a:spcPts val="2400"/>
              </a:lnSpc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while ((t-&gt;data &lt; d &amp;&amp; t-&gt;right!=NULL) || 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4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-&gt;data &gt;= d &amp;&amp; t-&gt;left!=NULL)){</a:t>
            </a:r>
          </a:p>
          <a:p>
            <a:pPr>
              <a:lnSpc>
                <a:spcPts val="2400"/>
              </a:lnSpc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if (t-&gt;data &lt; d) t = t-&gt;right;</a:t>
            </a:r>
          </a:p>
          <a:p>
            <a:pPr>
              <a:lnSpc>
                <a:spcPts val="2400"/>
              </a:lnSpc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else t = t-&gt;left;</a:t>
            </a:r>
          </a:p>
          <a:p>
            <a:pPr>
              <a:lnSpc>
                <a:spcPts val="2400"/>
              </a:lnSpc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747000" y="183625"/>
            <a:ext cx="3632201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typedef struct node {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int data;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struct node </a:t>
            </a:r>
            <a:r>
              <a:rPr lang="en-US" altLang="zh-TW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*left, *right</a:t>
            </a:r>
            <a:r>
              <a:rPr lang="zh-TW" alt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node</a:t>
            </a:r>
            <a:r>
              <a:rPr lang="zh-TW" alt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TW" altLang="en-US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008592" y="5063828"/>
            <a:ext cx="694160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 (t-&gt;data &lt; d) t-&gt;right = create_a_BST_node(data);</a:t>
            </a:r>
          </a:p>
          <a:p>
            <a:pPr>
              <a:lnSpc>
                <a:spcPts val="2400"/>
              </a:lnSpc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else t-&gt;left = create_a_BST_node(data)</a:t>
            </a:r>
          </a:p>
          <a:p>
            <a:pPr>
              <a:lnSpc>
                <a:spcPts val="2400"/>
              </a:lnSpc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return root;</a:t>
            </a:r>
          </a:p>
          <a:p>
            <a:pPr>
              <a:lnSpc>
                <a:spcPts val="2400"/>
              </a:lnSpc>
            </a:pP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146800" y="1720915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calling: root </a:t>
            </a:r>
            <a:r>
              <a:rPr lang="zh-TW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BST_insert_a_noderoot, d);</a:t>
            </a:r>
          </a:p>
        </p:txBody>
      </p:sp>
    </p:spTree>
    <p:extLst>
      <p:ext uri="{BB962C8B-B14F-4D97-AF65-F5344CB8AC3E}">
        <p14:creationId xmlns:p14="http://schemas.microsoft.com/office/powerpoint/2010/main" val="1272347773"/>
      </p:ext>
    </p:extLst>
  </p:cSld>
  <p:clrMapOvr>
    <a:masterClrMapping/>
  </p:clrMapOvr>
  <p:transition advTm="26287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BST_insert_a_node_a</a:t>
            </a:r>
            <a:endParaRPr lang="zh-TW" alt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頁尾版面配置區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>
                <a:ea typeface="新細明體" charset="-120"/>
              </a:rPr>
              <a:t>National Cheng Kung University CSIE Computer &amp; Internet Architecture Lab </a:t>
            </a:r>
          </a:p>
        </p:txBody>
      </p:sp>
      <p:sp>
        <p:nvSpPr>
          <p:cNvPr id="5125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7FFEFF-C360-4398-BE33-C2B5776B2F84}" type="slidenum">
              <a:rPr lang="en-US" altLang="zh-TW" smtClean="0">
                <a:ea typeface="新細明體" charset="-120"/>
              </a:rPr>
              <a:pPr/>
              <a:t>21</a:t>
            </a:fld>
            <a:endParaRPr lang="en-US" altLang="zh-TW">
              <a:ea typeface="新細明體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42952" y="1301560"/>
            <a:ext cx="701674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BS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_insert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_a_node_a(node **root, int d)</a:t>
            </a:r>
          </a:p>
          <a:p>
            <a:pPr>
              <a:lnSpc>
                <a:spcPts val="2400"/>
              </a:lnSpc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pPr>
              <a:lnSpc>
                <a:spcPts val="2400"/>
              </a:lnSpc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node *t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400"/>
              </a:lnSpc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while ( *root !=NULL){</a:t>
            </a:r>
          </a:p>
          <a:p>
            <a:pPr>
              <a:lnSpc>
                <a:spcPts val="2400"/>
              </a:lnSpc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if ((*root)-&gt;data &lt; d) root = &amp;((*root)-&gt;right);</a:t>
            </a:r>
          </a:p>
          <a:p>
            <a:pPr>
              <a:lnSpc>
                <a:spcPts val="2400"/>
              </a:lnSpc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else root = &amp;((*root)-&gt;left);</a:t>
            </a:r>
          </a:p>
          <a:p>
            <a:pPr>
              <a:lnSpc>
                <a:spcPts val="2400"/>
              </a:lnSpc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>
              <a:lnSpc>
                <a:spcPts val="2400"/>
              </a:lnSpc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*root = create_a_BST_node(d);</a:t>
            </a:r>
          </a:p>
          <a:p>
            <a:pPr>
              <a:lnSpc>
                <a:spcPts val="2400"/>
              </a:lnSpc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return 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ts val="2400"/>
              </a:lnSpc>
            </a:pP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6" name="矩形 5"/>
          <p:cNvSpPr/>
          <p:nvPr/>
        </p:nvSpPr>
        <p:spPr>
          <a:xfrm>
            <a:off x="3790952" y="4916620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calling: BST</a:t>
            </a:r>
            <a:r>
              <a:rPr lang="zh-TW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_insert_a_node_a(&amp;root, d);</a:t>
            </a:r>
          </a:p>
        </p:txBody>
      </p:sp>
      <p:sp>
        <p:nvSpPr>
          <p:cNvPr id="7" name="矩形 6"/>
          <p:cNvSpPr/>
          <p:nvPr/>
        </p:nvSpPr>
        <p:spPr>
          <a:xfrm>
            <a:off x="8242300" y="211881"/>
            <a:ext cx="3632201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typedef struct node {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int data;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struct node </a:t>
            </a:r>
            <a:r>
              <a:rPr lang="en-US" altLang="zh-TW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*left, *right</a:t>
            </a:r>
            <a:r>
              <a:rPr lang="zh-TW" alt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node</a:t>
            </a:r>
            <a:r>
              <a:rPr lang="zh-TW" alt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TW" altLang="en-US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854941"/>
      </p:ext>
    </p:extLst>
  </p:cSld>
  <p:clrMapOvr>
    <a:masterClrMapping/>
  </p:clrMapOvr>
  <p:transition advTm="26287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BST_delete_a_node</a:t>
            </a:r>
            <a:endParaRPr lang="zh-TW" alt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頁尾版面配置區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>
                <a:ea typeface="新細明體" charset="-120"/>
              </a:rPr>
              <a:t>National Cheng Kung University CSIE Computer &amp; Internet Architecture Lab </a:t>
            </a:r>
          </a:p>
        </p:txBody>
      </p:sp>
      <p:sp>
        <p:nvSpPr>
          <p:cNvPr id="5125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7FFEFF-C360-4398-BE33-C2B5776B2F84}" type="slidenum">
              <a:rPr lang="en-US" altLang="zh-TW" smtClean="0">
                <a:ea typeface="新細明體" charset="-120"/>
              </a:rPr>
              <a:pPr/>
              <a:t>22</a:t>
            </a:fld>
            <a:endParaRPr lang="en-US" altLang="zh-TW">
              <a:ea typeface="新細明體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16001" y="1341230"/>
            <a:ext cx="5105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 *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BTS_delete_a_node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(node *root,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d)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node *t, *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=NULL;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if(root==NULL) return root;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if(root-&gt;data == d &amp;&amp; root-&gt;left == NULL </a:t>
            </a:r>
            <a:endParaRPr lang="en-US" altLang="zh-TW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&amp;&amp;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root-&gt;right==NULL){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free(root); return root;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 =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root;</a:t>
            </a:r>
          </a:p>
          <a:p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while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((t-&gt;data &lt; d &amp;&amp; t-&gt;right!=NULL) || </a:t>
            </a:r>
            <a:endParaRPr lang="en-US" altLang="zh-TW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(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t-&gt;data &gt; d &amp;&amp; t-&gt;left!=NULL)){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t;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if (t-&gt;data &lt; d) t = t-&gt;right;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else t = t-&gt;left;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431493" y="2509630"/>
            <a:ext cx="5105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 (t-&gt;data != d) return root;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while (t-&gt;left != NULL || t-&gt;right!=NULL) {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[[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search_replacing_node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(t, &amp;t1, &amp;tp1);]]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t-&gt;data = t1-&gt;data;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t = t1;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tp1;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if(t =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-&gt;left)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-&gt;left = NULL;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else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-&gt;right = NULL;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free(t);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8" name="矩形 7"/>
          <p:cNvSpPr/>
          <p:nvPr/>
        </p:nvSpPr>
        <p:spPr>
          <a:xfrm>
            <a:off x="8242300" y="211881"/>
            <a:ext cx="3632201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typedef struct node {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int data;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struct node </a:t>
            </a:r>
            <a:r>
              <a:rPr lang="en-US" altLang="zh-TW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*left, *right</a:t>
            </a:r>
            <a:r>
              <a:rPr lang="zh-TW" alt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node</a:t>
            </a:r>
            <a:r>
              <a:rPr lang="zh-TW" alt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TW" altLang="en-US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596432"/>
      </p:ext>
    </p:extLst>
  </p:cSld>
  <p:clrMapOvr>
    <a:masterClrMapping/>
  </p:clrMapOvr>
  <p:transition advTm="26287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Search a List</a:t>
            </a:r>
            <a:endParaRPr lang="zh-TW" alt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16000" y="1292572"/>
            <a:ext cx="10553700" cy="5016153"/>
          </a:xfrm>
        </p:spPr>
        <p:txBody>
          <a:bodyPr/>
          <a:lstStyle/>
          <a:p>
            <a:pPr marL="0"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en-US" altLang="zh-TW" sz="2800" dirty="0" smtClean="0"/>
              <a:t>node </a:t>
            </a:r>
            <a:r>
              <a:rPr lang="en-US" altLang="zh-TW" sz="2800" dirty="0"/>
              <a:t>*</a:t>
            </a:r>
            <a:r>
              <a:rPr lang="en-US" altLang="zh-TW" sz="2800" dirty="0" err="1"/>
              <a:t>search_a_list</a:t>
            </a:r>
            <a:r>
              <a:rPr lang="en-US" altLang="zh-TW" sz="2800" dirty="0"/>
              <a:t>(node *head, </a:t>
            </a:r>
            <a:r>
              <a:rPr lang="en-US" altLang="zh-TW" sz="2800" dirty="0" err="1"/>
              <a:t>int</a:t>
            </a:r>
            <a:r>
              <a:rPr lang="en-US" altLang="zh-TW" sz="2800" dirty="0"/>
              <a:t> d)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en-US" altLang="zh-TW" sz="2800" dirty="0"/>
              <a:t>{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en-US" altLang="zh-TW" sz="2800" dirty="0"/>
              <a:t>    node *t=head</a:t>
            </a:r>
            <a:r>
              <a:rPr lang="en-US" altLang="zh-TW" sz="2800" dirty="0" smtClean="0"/>
              <a:t>;</a:t>
            </a:r>
            <a:endParaRPr lang="en-US" altLang="zh-TW" sz="2800" dirty="0"/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en-US" altLang="zh-TW" sz="2800" dirty="0"/>
              <a:t>    while (t != NULL &amp;&amp; t-&gt;data != d){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en-US" altLang="zh-TW" sz="2800" dirty="0"/>
              <a:t>         t = t -&gt; next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en-US" altLang="zh-TW" sz="2800" dirty="0"/>
              <a:t>    }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en-US" altLang="zh-TW" sz="2800" dirty="0"/>
              <a:t>    return t;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en-US" altLang="zh-TW" sz="2800" dirty="0"/>
              <a:t>}</a:t>
            </a:r>
          </a:p>
          <a:p>
            <a:pPr marL="0" indent="0">
              <a:buNone/>
            </a:pPr>
            <a:endParaRPr lang="en-US" altLang="zh-TW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6" name="矩形 5"/>
          <p:cNvSpPr/>
          <p:nvPr/>
        </p:nvSpPr>
        <p:spPr>
          <a:xfrm>
            <a:off x="8680453" y="183625"/>
            <a:ext cx="2698748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typedef struct node {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int data;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struct node *next;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node</a:t>
            </a:r>
            <a:r>
              <a:rPr lang="zh-TW" alt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TW" altLang="en-US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 bwMode="auto">
          <a:xfrm>
            <a:off x="1003300" y="4650307"/>
            <a:ext cx="10553700" cy="582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50000"/>
              <a:buChar char="•"/>
              <a:defRPr kumimoji="1" sz="18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50000"/>
              <a:buChar char="•"/>
              <a:defRPr kumimoji="1" sz="16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14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ts val="27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zh-TW" sz="2800" kern="0" dirty="0" smtClean="0"/>
              <a:t>Calling: p = </a:t>
            </a:r>
            <a:r>
              <a:rPr lang="en-US" altLang="zh-TW" sz="2800" kern="0" dirty="0" err="1" smtClean="0"/>
              <a:t>search_a_list</a:t>
            </a:r>
            <a:r>
              <a:rPr lang="en-US" altLang="zh-TW" sz="2800" kern="0" dirty="0" smtClean="0"/>
              <a:t>(head, 10);</a:t>
            </a:r>
          </a:p>
        </p:txBody>
      </p:sp>
    </p:spTree>
    <p:extLst>
      <p:ext uri="{BB962C8B-B14F-4D97-AF65-F5344CB8AC3E}">
        <p14:creationId xmlns:p14="http://schemas.microsoft.com/office/powerpoint/2010/main" val="359147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build_a_list</a:t>
            </a:r>
            <a:endParaRPr lang="zh-TW" alt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頁尾版面配置區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>
                <a:ea typeface="新細明體" charset="-120"/>
              </a:rPr>
              <a:t>National Cheng Kung University CSIE Computer &amp; Internet Architecture Lab </a:t>
            </a:r>
          </a:p>
        </p:txBody>
      </p:sp>
      <p:sp>
        <p:nvSpPr>
          <p:cNvPr id="5125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7FFEFF-C360-4398-BE33-C2B5776B2F84}" type="slidenum">
              <a:rPr lang="en-US" altLang="zh-TW" smtClean="0">
                <a:ea typeface="新細明體" charset="-120"/>
              </a:rPr>
              <a:pPr/>
              <a:t>4</a:t>
            </a:fld>
            <a:endParaRPr lang="en-US" altLang="zh-TW">
              <a:ea typeface="新細明體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16000" y="1332213"/>
            <a:ext cx="5537200" cy="4760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6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zh-TW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build_a_list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data[], </a:t>
            </a:r>
            <a:r>
              <a:rPr lang="en-US" altLang="zh-TW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n)</a:t>
            </a:r>
          </a:p>
          <a:p>
            <a:pPr>
              <a:lnSpc>
                <a:spcPts val="2600"/>
              </a:lnSpc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6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node *head=NULL,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*p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ts val="26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ts val="2600"/>
              </a:lnSpc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6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for(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=0;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&lt;n: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++){</a:t>
            </a:r>
          </a:p>
          <a:p>
            <a:pPr>
              <a:lnSpc>
                <a:spcPts val="26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= </a:t>
            </a:r>
            <a:r>
              <a:rPr lang="en-US" altLang="zh-TW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create_a_node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(data[</a:t>
            </a:r>
            <a:r>
              <a:rPr lang="en-US" altLang="zh-TW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]);</a:t>
            </a:r>
          </a:p>
          <a:p>
            <a:pPr>
              <a:lnSpc>
                <a:spcPts val="2600"/>
              </a:lnSpc>
            </a:pP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head = </a:t>
            </a:r>
            <a:r>
              <a:rPr lang="en-US" altLang="zh-TW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insert_a_node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(head, p);</a:t>
            </a:r>
          </a:p>
          <a:p>
            <a:pPr>
              <a:lnSpc>
                <a:spcPts val="26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>
              <a:lnSpc>
                <a:spcPts val="26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return head;</a:t>
            </a:r>
          </a:p>
          <a:p>
            <a:pPr>
              <a:lnSpc>
                <a:spcPts val="26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>
              <a:lnSpc>
                <a:spcPts val="26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calling:</a:t>
            </a:r>
          </a:p>
          <a:p>
            <a:pPr>
              <a:lnSpc>
                <a:spcPts val="2600"/>
              </a:lnSpc>
            </a:pP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A[10]={3, 8, 33, 9, 11, 2, 1, 22, 100, 6};</a:t>
            </a:r>
          </a:p>
          <a:p>
            <a:pPr>
              <a:lnSpc>
                <a:spcPts val="26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 =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build_a_list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(A, 10);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553200" y="1321119"/>
            <a:ext cx="5537200" cy="37600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6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zh-TW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create_a_node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n)</a:t>
            </a:r>
          </a:p>
          <a:p>
            <a:pPr>
              <a:lnSpc>
                <a:spcPts val="2600"/>
              </a:lnSpc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6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node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*p=NULL;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600"/>
              </a:lnSpc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6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 = (node *) </a:t>
            </a:r>
            <a:r>
              <a:rPr lang="en-US" altLang="zh-TW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malloc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sizeof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(node));</a:t>
            </a:r>
          </a:p>
          <a:p>
            <a:pPr>
              <a:lnSpc>
                <a:spcPts val="26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if (p == NULL) {</a:t>
            </a:r>
          </a:p>
          <a:p>
            <a:pPr>
              <a:lnSpc>
                <a:spcPts val="26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zh-TW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printf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(“</a:t>
            </a:r>
            <a:r>
              <a:rPr lang="en-US" altLang="zh-TW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malloc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error \n”);</a:t>
            </a:r>
          </a:p>
          <a:p>
            <a:pPr>
              <a:lnSpc>
                <a:spcPts val="26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exit(1);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600"/>
              </a:lnSpc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>
              <a:lnSpc>
                <a:spcPts val="26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return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p;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600"/>
              </a:lnSpc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8680453" y="183625"/>
            <a:ext cx="2698748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typedef struct node {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int data;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struct node *next;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node</a:t>
            </a:r>
            <a:r>
              <a:rPr lang="zh-TW" alt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TW" altLang="en-US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249237"/>
      </p:ext>
    </p:extLst>
  </p:cSld>
  <p:clrMapOvr>
    <a:masterClrMapping/>
  </p:clrMapOvr>
  <p:transition advTm="26287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count_a_list</a:t>
            </a:r>
            <a:endParaRPr lang="zh-TW" alt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頁尾版面配置區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>
                <a:ea typeface="新細明體" charset="-120"/>
              </a:rPr>
              <a:t>National Cheng Kung University CSIE Computer &amp; Internet Architecture Lab </a:t>
            </a:r>
          </a:p>
        </p:txBody>
      </p:sp>
      <p:sp>
        <p:nvSpPr>
          <p:cNvPr id="5125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7FFEFF-C360-4398-BE33-C2B5776B2F84}" type="slidenum">
              <a:rPr lang="en-US" altLang="zh-TW" smtClean="0">
                <a:ea typeface="新細明體" charset="-120"/>
              </a:rPr>
              <a:pPr/>
              <a:t>5</a:t>
            </a:fld>
            <a:endParaRPr lang="en-US" altLang="zh-TW">
              <a:ea typeface="新細明體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16000" y="1523468"/>
            <a:ext cx="6096000" cy="40934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count_a_list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(nod *head)</a:t>
            </a:r>
          </a:p>
          <a:p>
            <a:pPr>
              <a:lnSpc>
                <a:spcPts val="24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pPr>
              <a:lnSpc>
                <a:spcPts val="24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node *t=head;</a:t>
            </a:r>
          </a:p>
          <a:p>
            <a:pPr>
              <a:lnSpc>
                <a:spcPts val="24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count=0;</a:t>
            </a:r>
          </a:p>
          <a:p>
            <a:pPr>
              <a:lnSpc>
                <a:spcPts val="2400"/>
              </a:lnSpc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4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while(t != NULL){</a:t>
            </a:r>
          </a:p>
          <a:p>
            <a:pPr>
              <a:lnSpc>
                <a:spcPts val="24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count++;</a:t>
            </a:r>
          </a:p>
          <a:p>
            <a:pPr>
              <a:lnSpc>
                <a:spcPts val="24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t = t -&gt; next</a:t>
            </a:r>
          </a:p>
          <a:p>
            <a:pPr>
              <a:lnSpc>
                <a:spcPts val="24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>
              <a:lnSpc>
                <a:spcPts val="24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return count;</a:t>
            </a:r>
          </a:p>
          <a:p>
            <a:pPr>
              <a:lnSpc>
                <a:spcPts val="24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>
              <a:lnSpc>
                <a:spcPts val="24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calling:</a:t>
            </a:r>
          </a:p>
          <a:p>
            <a:pPr>
              <a:lnSpc>
                <a:spcPts val="24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=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count_a_list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(head);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680453" y="183625"/>
            <a:ext cx="2698748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typedef struct node {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int data;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struct node *next;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node</a:t>
            </a:r>
            <a:r>
              <a:rPr lang="zh-TW" alt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TW" altLang="en-US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481088" y="3244334"/>
            <a:ext cx="1229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head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75981059"/>
      </p:ext>
    </p:extLst>
  </p:cSld>
  <p:clrMapOvr>
    <a:masterClrMapping/>
  </p:clrMapOvr>
  <p:transition advTm="26287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Insert a node no </a:t>
            </a:r>
            <a:r>
              <a:rPr lang="en-US" altLang="zh-TW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endParaRPr lang="zh-TW" alt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頁尾版面配置區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>
                <a:ea typeface="新細明體" charset="-120"/>
              </a:rPr>
              <a:t>National Cheng Kung University CSIE Computer &amp; Internet Architecture Lab </a:t>
            </a:r>
          </a:p>
        </p:txBody>
      </p:sp>
      <p:sp>
        <p:nvSpPr>
          <p:cNvPr id="5125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7FFEFF-C360-4398-BE33-C2B5776B2F84}" type="slidenum">
              <a:rPr lang="en-US" altLang="zh-TW" smtClean="0">
                <a:ea typeface="新細明體" charset="-120"/>
              </a:rPr>
              <a:pPr/>
              <a:t>6</a:t>
            </a:fld>
            <a:endParaRPr lang="en-US" altLang="zh-TW">
              <a:ea typeface="新細明體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30441" y="1345055"/>
            <a:ext cx="10347159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300"/>
              </a:lnSpc>
            </a:pP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insert_a_node_no_return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(node **head, node *p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		calling: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300"/>
              </a:lnSpc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				</a:t>
            </a:r>
            <a:r>
              <a:rPr lang="en-US" altLang="zh-TW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= </a:t>
            </a:r>
            <a:r>
              <a:rPr lang="en-US" altLang="zh-TW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insert_a_node_no_return</a:t>
            </a:r>
            <a:r>
              <a:rPr lang="en-US" altLang="zh-TW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(&amp;</a:t>
            </a:r>
            <a:r>
              <a:rPr lang="en-US" altLang="zh-TW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head,p</a:t>
            </a:r>
            <a:r>
              <a:rPr lang="en-US" altLang="zh-TW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n-US" altLang="zh-TW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3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node *t = *head;</a:t>
            </a:r>
          </a:p>
          <a:p>
            <a:pPr>
              <a:lnSpc>
                <a:spcPts val="2300"/>
              </a:lnSpc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3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if(p==NULL) return;</a:t>
            </a:r>
          </a:p>
          <a:p>
            <a:pPr>
              <a:lnSpc>
                <a:spcPts val="23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if(*head == NULL) {*head = p; return;}</a:t>
            </a:r>
          </a:p>
          <a:p>
            <a:pPr>
              <a:lnSpc>
                <a:spcPts val="2300"/>
              </a:lnSpc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3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 (p-&gt;data &lt;= (*head)-&gt;data){</a:t>
            </a:r>
          </a:p>
          <a:p>
            <a:pPr>
              <a:lnSpc>
                <a:spcPts val="23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p-&gt;next = *head;</a:t>
            </a:r>
          </a:p>
          <a:p>
            <a:pPr>
              <a:lnSpc>
                <a:spcPts val="23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*head = p; </a:t>
            </a:r>
          </a:p>
          <a:p>
            <a:pPr>
              <a:lnSpc>
                <a:spcPts val="23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return;</a:t>
            </a:r>
          </a:p>
          <a:p>
            <a:pPr>
              <a:lnSpc>
                <a:spcPts val="23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>
              <a:lnSpc>
                <a:spcPts val="23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while (t-&gt;next !=NULL &amp;&amp; t-&gt;next-&gt;data &lt; p-&gt;data)</a:t>
            </a:r>
          </a:p>
          <a:p>
            <a:pPr>
              <a:lnSpc>
                <a:spcPts val="23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t = t-&gt;next;</a:t>
            </a:r>
          </a:p>
          <a:p>
            <a:pPr>
              <a:lnSpc>
                <a:spcPts val="23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p-&gt;next = t-&gt;next; </a:t>
            </a:r>
          </a:p>
          <a:p>
            <a:pPr>
              <a:lnSpc>
                <a:spcPts val="23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t-&gt;next = p;</a:t>
            </a:r>
          </a:p>
          <a:p>
            <a:pPr>
              <a:lnSpc>
                <a:spcPts val="23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return;</a:t>
            </a:r>
          </a:p>
          <a:p>
            <a:pPr>
              <a:lnSpc>
                <a:spcPts val="2300"/>
              </a:lnSpc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680453" y="183625"/>
            <a:ext cx="2698748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typedef struct node {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int data;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struct node *next;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node</a:t>
            </a:r>
            <a:r>
              <a:rPr lang="zh-TW" alt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TW" altLang="en-US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338137"/>
      </p:ext>
    </p:extLst>
  </p:cSld>
  <p:clrMapOvr>
    <a:masterClrMapping/>
  </p:clrMapOvr>
  <p:transition advTm="26287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Insert a node no </a:t>
            </a:r>
            <a:r>
              <a:rPr lang="en-US" altLang="zh-TW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returnB</a:t>
            </a:r>
            <a:endParaRPr lang="zh-TW" alt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頁尾版面配置區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>
                <a:ea typeface="新細明體" charset="-120"/>
              </a:rPr>
              <a:t>National Cheng Kung University CSIE Computer &amp; Internet Architecture Lab </a:t>
            </a:r>
          </a:p>
        </p:txBody>
      </p:sp>
      <p:sp>
        <p:nvSpPr>
          <p:cNvPr id="5125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7FFEFF-C360-4398-BE33-C2B5776B2F84}" type="slidenum">
              <a:rPr lang="en-US" altLang="zh-TW" smtClean="0">
                <a:ea typeface="新細明體" charset="-120"/>
              </a:rPr>
              <a:pPr/>
              <a:t>7</a:t>
            </a:fld>
            <a:endParaRPr lang="en-US" altLang="zh-TW">
              <a:ea typeface="新細明體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30441" y="1345055"/>
            <a:ext cx="10347159" cy="4773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en-US" altLang="zh-TW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insert_a_node_no_return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(node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**head, node *p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		calling: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300"/>
              </a:lnSpc>
            </a:pPr>
            <a:r>
              <a:rPr lang="en-US" altLang="zh-TW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f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zh-TW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insert_a_node_no_return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(&amp;</a:t>
            </a:r>
            <a:r>
              <a:rPr lang="en-US" altLang="zh-TW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head,p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>
              <a:lnSpc>
                <a:spcPts val="1900"/>
              </a:lnSpc>
            </a:pP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 *t = *head;</a:t>
            </a:r>
          </a:p>
          <a:p>
            <a:pPr>
              <a:lnSpc>
                <a:spcPts val="1900"/>
              </a:lnSpc>
            </a:pP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900"/>
              </a:lnSpc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if(p==NULL)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en-US" altLang="zh-TW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900"/>
              </a:lnSpc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if(*head == NULL) {*head = p;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en-US" altLang="zh-TW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;}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900"/>
              </a:lnSpc>
            </a:pP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(p-&gt;data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head-&gt;data) return </a:t>
            </a:r>
            <a:r>
              <a:rPr lang="en-US" altLang="zh-TW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TW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900"/>
              </a:lnSpc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 (p-&gt;data &lt;= (*head)-&gt;data){</a:t>
            </a:r>
          </a:p>
          <a:p>
            <a:pPr>
              <a:lnSpc>
                <a:spcPts val="1900"/>
              </a:lnSpc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p-&gt;next = *head;</a:t>
            </a:r>
          </a:p>
          <a:p>
            <a:pPr>
              <a:lnSpc>
                <a:spcPts val="1900"/>
              </a:lnSpc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*head = p; </a:t>
            </a:r>
          </a:p>
          <a:p>
            <a:pPr>
              <a:lnSpc>
                <a:spcPts val="1900"/>
              </a:lnSpc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en-US" altLang="zh-TW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900"/>
              </a:lnSpc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>
              <a:lnSpc>
                <a:spcPts val="1900"/>
              </a:lnSpc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while (t-&gt;next !=NULL &amp;&amp; t-&gt;next-&gt;data &lt; p-&gt;data)</a:t>
            </a:r>
          </a:p>
          <a:p>
            <a:pPr>
              <a:lnSpc>
                <a:spcPts val="1900"/>
              </a:lnSpc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t = t-&gt;next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ts val="1900"/>
              </a:lnSpc>
            </a:pP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if(t-&gt;next!=NULL </a:t>
            </a:r>
            <a:r>
              <a:rPr lang="en-US" altLang="zh-TW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&amp;&amp; t-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&gt;next-&gt;data == p-&gt;data) 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en-US" altLang="zh-TW" sz="2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1;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900"/>
              </a:lnSpc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p-&gt;next = t-&gt;next; </a:t>
            </a:r>
          </a:p>
          <a:p>
            <a:pPr>
              <a:lnSpc>
                <a:spcPts val="1900"/>
              </a:lnSpc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t-&gt;next = p;</a:t>
            </a:r>
          </a:p>
          <a:p>
            <a:pPr>
              <a:lnSpc>
                <a:spcPts val="1900"/>
              </a:lnSpc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en-US" altLang="zh-TW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900"/>
              </a:lnSpc>
            </a:pP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680453" y="183625"/>
            <a:ext cx="2698748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typedef struct node {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int data;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struct node *next;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node</a:t>
            </a:r>
            <a:r>
              <a:rPr lang="zh-TW" alt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TW" altLang="en-US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292291"/>
      </p:ext>
    </p:extLst>
  </p:cSld>
  <p:clrMapOvr>
    <a:masterClrMapping/>
  </p:clrMapOvr>
  <p:transition advTm="26287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>
          <a:xfrm>
            <a:off x="725572" y="559791"/>
            <a:ext cx="8056035" cy="592138"/>
          </a:xfrm>
        </p:spPr>
        <p:txBody>
          <a:bodyPr/>
          <a:lstStyle/>
          <a:p>
            <a:r>
              <a:rPr lang="en-US" altLang="zh-TW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Insert a node no return A</a:t>
            </a:r>
            <a:endParaRPr lang="zh-TW" alt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頁尾版面配置區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>
                <a:ea typeface="新細明體" charset="-120"/>
              </a:rPr>
              <a:t>National Cheng Kung University CSIE Computer &amp; Internet Architecture Lab </a:t>
            </a:r>
          </a:p>
        </p:txBody>
      </p:sp>
      <p:sp>
        <p:nvSpPr>
          <p:cNvPr id="5125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7FFEFF-C360-4398-BE33-C2B5776B2F84}" type="slidenum">
              <a:rPr lang="en-US" altLang="zh-TW" smtClean="0">
                <a:ea typeface="新細明體" charset="-120"/>
              </a:rPr>
              <a:pPr/>
              <a:t>8</a:t>
            </a:fld>
            <a:endParaRPr lang="en-US" altLang="zh-TW">
              <a:ea typeface="新細明體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25572" y="1395855"/>
            <a:ext cx="613075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insert_a_nodeA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(node **h, node *p)</a:t>
            </a:r>
          </a:p>
          <a:p>
            <a:pPr>
              <a:lnSpc>
                <a:spcPts val="24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pPr>
              <a:lnSpc>
                <a:spcPts val="24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node **x=h;</a:t>
            </a:r>
          </a:p>
          <a:p>
            <a:pPr>
              <a:lnSpc>
                <a:spcPts val="2400"/>
              </a:lnSpc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4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if(p==NULL) return;</a:t>
            </a:r>
          </a:p>
          <a:p>
            <a:pPr>
              <a:lnSpc>
                <a:spcPts val="2400"/>
              </a:lnSpc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4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while ((*x)!=NULL &amp;&amp; (*x)-&gt;data &lt; p-&gt;data)</a:t>
            </a:r>
          </a:p>
          <a:p>
            <a:pPr>
              <a:lnSpc>
                <a:spcPts val="24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x = &amp;((*x)-&gt;next);</a:t>
            </a:r>
          </a:p>
          <a:p>
            <a:pPr>
              <a:lnSpc>
                <a:spcPts val="24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p-&gt;next = (*x); </a:t>
            </a:r>
          </a:p>
          <a:p>
            <a:pPr>
              <a:lnSpc>
                <a:spcPts val="24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(*x) = p;</a:t>
            </a:r>
          </a:p>
          <a:p>
            <a:pPr>
              <a:lnSpc>
                <a:spcPts val="24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return;</a:t>
            </a:r>
          </a:p>
          <a:p>
            <a:pPr>
              <a:lnSpc>
                <a:spcPts val="2400"/>
              </a:lnSpc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>
              <a:lnSpc>
                <a:spcPts val="2400"/>
              </a:lnSpc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4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calling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insert_a_nodeA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(&amp;head, p);</a:t>
            </a:r>
          </a:p>
        </p:txBody>
      </p:sp>
      <p:sp>
        <p:nvSpPr>
          <p:cNvPr id="6" name="矩形 5"/>
          <p:cNvSpPr/>
          <p:nvPr/>
        </p:nvSpPr>
        <p:spPr>
          <a:xfrm>
            <a:off x="8680453" y="183625"/>
            <a:ext cx="2698748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typedef struct node {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int data;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struct node *next;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node</a:t>
            </a:r>
            <a:r>
              <a:rPr lang="zh-TW" alt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TW" altLang="en-US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7759700" y="2438400"/>
            <a:ext cx="580102" cy="523220"/>
            <a:chOff x="7759700" y="2438400"/>
            <a:chExt cx="580102" cy="523220"/>
          </a:xfrm>
        </p:grpSpPr>
        <p:sp>
          <p:nvSpPr>
            <p:cNvPr id="8" name="矩形 7"/>
            <p:cNvSpPr/>
            <p:nvPr/>
          </p:nvSpPr>
          <p:spPr>
            <a:xfrm>
              <a:off x="8123902" y="2438400"/>
              <a:ext cx="215900" cy="5207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" name="文字方塊 3"/>
            <p:cNvSpPr txBox="1"/>
            <p:nvPr/>
          </p:nvSpPr>
          <p:spPr>
            <a:xfrm>
              <a:off x="7759700" y="2438400"/>
              <a:ext cx="364202" cy="523220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zh-TW" sz="28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zh-TW" alt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矩形 11"/>
          <p:cNvSpPr/>
          <p:nvPr/>
        </p:nvSpPr>
        <p:spPr>
          <a:xfrm>
            <a:off x="7092115" y="1917700"/>
            <a:ext cx="215900" cy="5207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7725901" y="1413424"/>
            <a:ext cx="215900" cy="5207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4" name="直線單箭頭接點 13"/>
          <p:cNvCxnSpPr>
            <a:stCxn id="16" idx="1"/>
            <a:endCxn id="12" idx="0"/>
          </p:cNvCxnSpPr>
          <p:nvPr/>
        </p:nvCxnSpPr>
        <p:spPr>
          <a:xfrm flipH="1">
            <a:off x="7200065" y="1673774"/>
            <a:ext cx="525836" cy="243926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群組 18"/>
          <p:cNvGrpSpPr/>
          <p:nvPr/>
        </p:nvGrpSpPr>
        <p:grpSpPr>
          <a:xfrm>
            <a:off x="8853949" y="2438400"/>
            <a:ext cx="580102" cy="523220"/>
            <a:chOff x="7759700" y="2438400"/>
            <a:chExt cx="580102" cy="523220"/>
          </a:xfrm>
        </p:grpSpPr>
        <p:sp>
          <p:nvSpPr>
            <p:cNvPr id="20" name="矩形 19"/>
            <p:cNvSpPr/>
            <p:nvPr/>
          </p:nvSpPr>
          <p:spPr>
            <a:xfrm>
              <a:off x="8123902" y="2438400"/>
              <a:ext cx="215900" cy="5207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7759700" y="2438400"/>
              <a:ext cx="364202" cy="523220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zh-TW" sz="2800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zh-TW" alt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2" name="群組 21"/>
          <p:cNvGrpSpPr/>
          <p:nvPr/>
        </p:nvGrpSpPr>
        <p:grpSpPr>
          <a:xfrm>
            <a:off x="9920749" y="2438400"/>
            <a:ext cx="580102" cy="523220"/>
            <a:chOff x="7759700" y="2438400"/>
            <a:chExt cx="580102" cy="523220"/>
          </a:xfrm>
        </p:grpSpPr>
        <p:sp>
          <p:nvSpPr>
            <p:cNvPr id="23" name="矩形 22"/>
            <p:cNvSpPr/>
            <p:nvPr/>
          </p:nvSpPr>
          <p:spPr>
            <a:xfrm>
              <a:off x="8123902" y="2438400"/>
              <a:ext cx="215900" cy="5207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" name="文字方塊 23"/>
            <p:cNvSpPr txBox="1"/>
            <p:nvPr/>
          </p:nvSpPr>
          <p:spPr>
            <a:xfrm>
              <a:off x="7759700" y="2438400"/>
              <a:ext cx="364202" cy="523220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zh-TW" sz="2800" dirty="0" smtClean="0">
                  <a:latin typeface="Times New Roman" pitchFamily="18" charset="0"/>
                  <a:cs typeface="Times New Roman" pitchFamily="18" charset="0"/>
                </a:rPr>
                <a:t>7</a:t>
              </a:r>
              <a:endParaRPr lang="zh-TW" alt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25" name="直線單箭頭接點 24"/>
          <p:cNvCxnSpPr>
            <a:stCxn id="16" idx="2"/>
            <a:endCxn id="8" idx="0"/>
          </p:cNvCxnSpPr>
          <p:nvPr/>
        </p:nvCxnSpPr>
        <p:spPr>
          <a:xfrm>
            <a:off x="7833851" y="1934124"/>
            <a:ext cx="398001" cy="504276"/>
          </a:xfrm>
          <a:prstGeom prst="straightConnector1">
            <a:avLst/>
          </a:prstGeom>
          <a:ln w="9525">
            <a:solidFill>
              <a:schemeClr val="tx1"/>
            </a:solidFill>
            <a:prstDash val="dash"/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單箭頭接點 29"/>
          <p:cNvCxnSpPr>
            <a:endCxn id="20" idx="0"/>
          </p:cNvCxnSpPr>
          <p:nvPr/>
        </p:nvCxnSpPr>
        <p:spPr>
          <a:xfrm>
            <a:off x="7949124" y="1917700"/>
            <a:ext cx="1376977" cy="520700"/>
          </a:xfrm>
          <a:prstGeom prst="straightConnector1">
            <a:avLst/>
          </a:prstGeom>
          <a:ln w="9525">
            <a:solidFill>
              <a:schemeClr val="tx1"/>
            </a:solidFill>
            <a:prstDash val="dash"/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字方塊 28"/>
          <p:cNvSpPr txBox="1"/>
          <p:nvPr/>
        </p:nvSpPr>
        <p:spPr>
          <a:xfrm>
            <a:off x="7884676" y="1132645"/>
            <a:ext cx="4122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zh-TW" altLang="en-US" sz="4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直線單箭頭接點 33"/>
          <p:cNvCxnSpPr>
            <a:stCxn id="29" idx="2"/>
            <a:endCxn id="23" idx="0"/>
          </p:cNvCxnSpPr>
          <p:nvPr/>
        </p:nvCxnSpPr>
        <p:spPr>
          <a:xfrm>
            <a:off x="8090822" y="1840531"/>
            <a:ext cx="2302079" cy="597869"/>
          </a:xfrm>
          <a:prstGeom prst="straightConnector1">
            <a:avLst/>
          </a:prstGeom>
          <a:ln w="9525">
            <a:solidFill>
              <a:schemeClr val="tx1"/>
            </a:solidFill>
            <a:prstDash val="dash"/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群組 36"/>
          <p:cNvGrpSpPr/>
          <p:nvPr/>
        </p:nvGrpSpPr>
        <p:grpSpPr>
          <a:xfrm>
            <a:off x="8853949" y="3865549"/>
            <a:ext cx="580102" cy="523220"/>
            <a:chOff x="7759700" y="2438400"/>
            <a:chExt cx="580102" cy="523220"/>
          </a:xfrm>
        </p:grpSpPr>
        <p:sp>
          <p:nvSpPr>
            <p:cNvPr id="38" name="矩形 37"/>
            <p:cNvSpPr/>
            <p:nvPr/>
          </p:nvSpPr>
          <p:spPr>
            <a:xfrm>
              <a:off x="8123902" y="2438400"/>
              <a:ext cx="215900" cy="5207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7759700" y="2438400"/>
              <a:ext cx="364202" cy="523220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zh-TW" sz="2800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zh-TW" alt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40" name="直線單箭頭接點 39"/>
          <p:cNvCxnSpPr>
            <a:stCxn id="8" idx="3"/>
            <a:endCxn id="21" idx="1"/>
          </p:cNvCxnSpPr>
          <p:nvPr/>
        </p:nvCxnSpPr>
        <p:spPr>
          <a:xfrm>
            <a:off x="8339802" y="2698750"/>
            <a:ext cx="514147" cy="126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單箭頭接點 43"/>
          <p:cNvCxnSpPr>
            <a:stCxn id="20" idx="3"/>
            <a:endCxn id="24" idx="1"/>
          </p:cNvCxnSpPr>
          <p:nvPr/>
        </p:nvCxnSpPr>
        <p:spPr>
          <a:xfrm>
            <a:off x="9434051" y="2698750"/>
            <a:ext cx="486698" cy="126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單箭頭接點 46"/>
          <p:cNvCxnSpPr>
            <a:stCxn id="12" idx="2"/>
            <a:endCxn id="4" idx="1"/>
          </p:cNvCxnSpPr>
          <p:nvPr/>
        </p:nvCxnSpPr>
        <p:spPr>
          <a:xfrm>
            <a:off x="7200065" y="2438400"/>
            <a:ext cx="559635" cy="26161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文字方塊 50"/>
          <p:cNvSpPr txBox="1"/>
          <p:nvPr/>
        </p:nvSpPr>
        <p:spPr>
          <a:xfrm>
            <a:off x="6098664" y="1885662"/>
            <a:ext cx="10135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head</a:t>
            </a:r>
            <a:endParaRPr lang="zh-TW" altLang="en-US" sz="32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127548"/>
      </p:ext>
    </p:extLst>
  </p:cSld>
  <p:clrMapOvr>
    <a:masterClrMapping/>
  </p:clrMapOvr>
  <p:transition advTm="26287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delete_a_node</a:t>
            </a:r>
            <a:endParaRPr lang="zh-TW" alt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5018174" y="6367960"/>
            <a:ext cx="5281083" cy="457200"/>
          </a:xfrm>
          <a:noFill/>
        </p:spPr>
        <p:txBody>
          <a:bodyPr/>
          <a:lstStyle/>
          <a:p>
            <a:r>
              <a:rPr lang="en-US" altLang="zh-TW" dirty="0">
                <a:ea typeface="新細明體" charset="-120"/>
              </a:rPr>
              <a:t>National Cheng Kung University CSIE Computer &amp; Internet Architecture Lab </a:t>
            </a:r>
          </a:p>
        </p:txBody>
      </p:sp>
      <p:sp>
        <p:nvSpPr>
          <p:cNvPr id="5125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7FFEFF-C360-4398-BE33-C2B5776B2F84}" type="slidenum">
              <a:rPr lang="en-US" altLang="zh-TW" smtClean="0">
                <a:ea typeface="新細明體" charset="-120"/>
              </a:rPr>
              <a:pPr/>
              <a:t>9</a:t>
            </a:fld>
            <a:endParaRPr lang="en-US" altLang="zh-TW">
              <a:ea typeface="新細明體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16000" y="1306899"/>
            <a:ext cx="8864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 *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delete_a_node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(node **head,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d)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node *t=*head, *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=NULL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while (t != NULL &amp;&amp; t-&gt;data != d){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if(t-&gt;data &gt;d) return NULL;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t;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t = t -&gt; next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if(t==NULL) {return NULL;}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if(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==NULL) {*head = t-&gt;next; t-&gt;next=NULL; return t;}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-&gt;next = t-&gt;next;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t-&gt;next=NULL;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return t;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calling: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delete_a_node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(&amp;head, data);</a:t>
            </a:r>
            <a:endParaRPr lang="zh-TW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8680453" y="183625"/>
            <a:ext cx="2698748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typedef struct node {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int data;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struct node *next;</a:t>
            </a:r>
          </a:p>
          <a:p>
            <a:pPr>
              <a:lnSpc>
                <a:spcPts val="2000"/>
              </a:lnSpc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node</a:t>
            </a:r>
            <a:r>
              <a:rPr lang="zh-TW" alt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TW" altLang="en-US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399853"/>
      </p:ext>
    </p:extLst>
  </p:cSld>
  <p:clrMapOvr>
    <a:masterClrMapping/>
  </p:clrMapOvr>
  <p:transition advTm="26287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Studio">
      <a:majorFont>
        <a:latin typeface="Arial Black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600"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17943</TotalTime>
  <Words>2545</Words>
  <Application>Microsoft Office PowerPoint</Application>
  <PresentationFormat>寬螢幕</PresentationFormat>
  <Paragraphs>541</Paragraphs>
  <Slides>22</Slides>
  <Notes>19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9" baseType="lpstr">
      <vt:lpstr>新細明體</vt:lpstr>
      <vt:lpstr>Arial</vt:lpstr>
      <vt:lpstr>Arial Black</vt:lpstr>
      <vt:lpstr>Calibri</vt:lpstr>
      <vt:lpstr>Times New Roman</vt:lpstr>
      <vt:lpstr>Wingdings</vt:lpstr>
      <vt:lpstr>1_Studio</vt:lpstr>
      <vt:lpstr>insert_a_nodeB</vt:lpstr>
      <vt:lpstr>insert_a_node</vt:lpstr>
      <vt:lpstr>Search a List</vt:lpstr>
      <vt:lpstr>build_a_list</vt:lpstr>
      <vt:lpstr>count_a_list</vt:lpstr>
      <vt:lpstr>Insert a node no return</vt:lpstr>
      <vt:lpstr>Insert a node no returnB</vt:lpstr>
      <vt:lpstr>Insert a node no return A</vt:lpstr>
      <vt:lpstr>delete_a_node</vt:lpstr>
      <vt:lpstr>delete_a_node-1</vt:lpstr>
      <vt:lpstr>delete_a_node-1</vt:lpstr>
      <vt:lpstr>delete_a_nodeA</vt:lpstr>
      <vt:lpstr>dummy_insert_a_node</vt:lpstr>
      <vt:lpstr>duplicate</vt:lpstr>
      <vt:lpstr>Merge</vt:lpstr>
      <vt:lpstr>Merge2</vt:lpstr>
      <vt:lpstr>insert_a_node_DLL</vt:lpstr>
      <vt:lpstr>delete_a_nodeDLL</vt:lpstr>
      <vt:lpstr>delete_a_node_dummy_DLL</vt:lpstr>
      <vt:lpstr>BST_insert_a_node </vt:lpstr>
      <vt:lpstr>BST_insert_a_node_a</vt:lpstr>
      <vt:lpstr>BST_delete_a_node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Background</dc:title>
  <dc:creator>USER</dc:creator>
  <cp:lastModifiedBy>NCKU-CSIE</cp:lastModifiedBy>
  <cp:revision>234</cp:revision>
  <dcterms:created xsi:type="dcterms:W3CDTF">2017-09-12T08:36:35Z</dcterms:created>
  <dcterms:modified xsi:type="dcterms:W3CDTF">2017-12-26T08:25:55Z</dcterms:modified>
</cp:coreProperties>
</file>